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Helvetica Neue"/>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HelveticaNeue-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20324115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20324115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2032411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2032411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20324115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20324115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20324115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20324115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2032411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2032411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20324115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20324115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20324115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20324115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2032411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2032411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20324115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20324115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20324115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20324115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2020c42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2020c42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20324115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20324115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20324115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20324115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20324115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20324115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2020c42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2020c42e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2020c42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2020c42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2020c42e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2020c42e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20324115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20324115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2032411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2032411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2032411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2032411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0" Type="http://schemas.openxmlformats.org/officeDocument/2006/relationships/hyperlink" Target="https://en.scratch-wiki.info/wiki/Casting"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en.scratch-wiki.info/wiki/Event_Based_Programming" TargetMode="External"/><Relationship Id="rId4" Type="http://schemas.openxmlformats.org/officeDocument/2006/relationships/hyperlink" Target="https://en.scratch-wiki.info/wiki/Variable" TargetMode="External"/><Relationship Id="rId9" Type="http://schemas.openxmlformats.org/officeDocument/2006/relationships/hyperlink" Target="https://en.scratch-wiki.info/wiki/Recursion" TargetMode="External"/><Relationship Id="rId5" Type="http://schemas.openxmlformats.org/officeDocument/2006/relationships/hyperlink" Target="https://en.scratch-wiki.info/wiki/List" TargetMode="External"/><Relationship Id="rId6" Type="http://schemas.openxmlformats.org/officeDocument/2006/relationships/hyperlink" Target="https://en.scratch-wiki.info/wiki/Array" TargetMode="External"/><Relationship Id="rId7" Type="http://schemas.openxmlformats.org/officeDocument/2006/relationships/hyperlink" Target="https://en.scratch-wiki.info/wiki/Single_Frame" TargetMode="External"/><Relationship Id="rId8" Type="http://schemas.openxmlformats.org/officeDocument/2006/relationships/hyperlink" Target="https://en.scratch-wiki.info/wiki/Procedure" TargetMode="External"/></Relationships>
</file>

<file path=ppt/slides/_rels/slide11.xml.rels><?xml version="1.0" encoding="UTF-8" standalone="yes"?><Relationships xmlns="http://schemas.openxmlformats.org/package/2006/relationships"><Relationship Id="rId11" Type="http://schemas.openxmlformats.org/officeDocument/2006/relationships/hyperlink" Target="https://en.wikipedia.org/wiki/Free_and_open-source_software" TargetMode="External"/><Relationship Id="rId10" Type="http://schemas.openxmlformats.org/officeDocument/2006/relationships/hyperlink" Target="https://en.wikipedia.org/wiki/Qt_(software)" TargetMode="External"/><Relationship Id="rId13" Type="http://schemas.openxmlformats.org/officeDocument/2006/relationships/hyperlink" Target="https://en.wikipedia.org/wiki/GNU_project" TargetMode="External"/><Relationship Id="rId12" Type="http://schemas.openxmlformats.org/officeDocument/2006/relationships/hyperlink" Target="https://en.wikipedia.org/wiki/GNU_General_Public_License"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wikipedia.org/wiki/Educational_entertainment" TargetMode="External"/><Relationship Id="rId4" Type="http://schemas.openxmlformats.org/officeDocument/2006/relationships/hyperlink" Target="https://en.wikipedia.org/wiki/C_(programming_language)" TargetMode="External"/><Relationship Id="rId9" Type="http://schemas.openxmlformats.org/officeDocument/2006/relationships/hyperlink" Target="https://en.wikipedia.org/wiki/Qt_Meta_Language" TargetMode="External"/><Relationship Id="rId15" Type="http://schemas.openxmlformats.org/officeDocument/2006/relationships/hyperlink" Target="https://en.wikipedia.org/wiki/French_language" TargetMode="External"/><Relationship Id="rId14" Type="http://schemas.openxmlformats.org/officeDocument/2006/relationships/hyperlink" Target="https://en.wikipedia.org/wiki/Pun" TargetMode="External"/><Relationship Id="rId17" Type="http://schemas.openxmlformats.org/officeDocument/2006/relationships/hyperlink" Target="https://en.wikipedia.org/wiki/MacOS" TargetMode="External"/><Relationship Id="rId16" Type="http://schemas.openxmlformats.org/officeDocument/2006/relationships/hyperlink" Target="https://en.wikipedia.org/wiki/Linux" TargetMode="External"/><Relationship Id="rId5" Type="http://schemas.openxmlformats.org/officeDocument/2006/relationships/hyperlink" Target="https://en.wikipedia.org/wiki/Python_(programming_language)" TargetMode="External"/><Relationship Id="rId6" Type="http://schemas.openxmlformats.org/officeDocument/2006/relationships/hyperlink" Target="https://en.wikipedia.org/wiki/GTK%2B" TargetMode="External"/><Relationship Id="rId18" Type="http://schemas.openxmlformats.org/officeDocument/2006/relationships/hyperlink" Target="https://en.wikipedia.org/wiki/Microsoft_Windows" TargetMode="External"/><Relationship Id="rId7" Type="http://schemas.openxmlformats.org/officeDocument/2006/relationships/hyperlink" Target="https://en.wikipedia.org/wiki/Widget_toolkit" TargetMode="External"/><Relationship Id="rId8" Type="http://schemas.openxmlformats.org/officeDocument/2006/relationships/hyperlink" Target="https://en.wikipedia.org/wiki/C%2B%2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0" Type="http://schemas.openxmlformats.org/officeDocument/2006/relationships/hyperlink" Target="https://en.wikipedia.org/wiki/GCompris#cite_note-7"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n.wikipedia.org/wiki/GNU_General_Public_License" TargetMode="External"/><Relationship Id="rId4" Type="http://schemas.openxmlformats.org/officeDocument/2006/relationships/hyperlink" Target="https://en.wikipedia.org/wiki/GCompris#cite_note-4" TargetMode="External"/><Relationship Id="rId9" Type="http://schemas.openxmlformats.org/officeDocument/2006/relationships/hyperlink" Target="https://en.wikipedia.org/wiki/GCompris#cite_note-7" TargetMode="External"/><Relationship Id="rId5" Type="http://schemas.openxmlformats.org/officeDocument/2006/relationships/hyperlink" Target="https://en.wikipedia.org/wiki/GCompris#cite_note-5" TargetMode="External"/><Relationship Id="rId6" Type="http://schemas.openxmlformats.org/officeDocument/2006/relationships/hyperlink" Target="https://en.wikipedia.org/wiki/Qt_Quick" TargetMode="External"/><Relationship Id="rId7" Type="http://schemas.openxmlformats.org/officeDocument/2006/relationships/hyperlink" Target="https://en.wikipedia.org/wiki/JavaScript" TargetMode="External"/><Relationship Id="rId8" Type="http://schemas.openxmlformats.org/officeDocument/2006/relationships/hyperlink" Target="https://en.wikipedia.org/wiki/Raspberry_P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1" Type="http://schemas.openxmlformats.org/officeDocument/2006/relationships/hyperlink" Target="https://en.scratch-wiki.info/wiki/Timeline#2013" TargetMode="External"/><Relationship Id="rId10" Type="http://schemas.openxmlformats.org/officeDocument/2006/relationships/hyperlink" Target="https://en.scratch-wiki.info/wiki/Scratch_2.0" TargetMode="External"/><Relationship Id="rId13" Type="http://schemas.openxmlformats.org/officeDocument/2006/relationships/hyperlink" Target="https://en.scratch-wiki.info/wiki/Scratch_3.0" TargetMode="External"/><Relationship Id="rId12" Type="http://schemas.openxmlformats.org/officeDocument/2006/relationships/hyperlink" Target="https://en.scratch-wiki.info/wiki/Scratch_User_Interface"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scratch-wiki.info/wiki/Timeline#2007" TargetMode="External"/><Relationship Id="rId4" Type="http://schemas.openxmlformats.org/officeDocument/2006/relationships/hyperlink" Target="https://en.scratch-wiki.info/wiki/Scratch_1.0" TargetMode="External"/><Relationship Id="rId9" Type="http://schemas.openxmlformats.org/officeDocument/2006/relationships/hyperlink" Target="https://en.scratch-wiki.info/wiki/Scratch_1.4" TargetMode="External"/><Relationship Id="rId14" Type="http://schemas.openxmlformats.org/officeDocument/2006/relationships/hyperlink" Target="https://en.scratch-wiki.info/wiki/Timeline#2019" TargetMode="External"/><Relationship Id="rId5" Type="http://schemas.openxmlformats.org/officeDocument/2006/relationships/hyperlink" Target="https://en.scratch-wiki.info/wiki/Scratch_1.4" TargetMode="External"/><Relationship Id="rId6" Type="http://schemas.openxmlformats.org/officeDocument/2006/relationships/hyperlink" Target="https://en.scratch-wiki.info/wiki/Scratch_1.1" TargetMode="External"/><Relationship Id="rId7" Type="http://schemas.openxmlformats.org/officeDocument/2006/relationships/hyperlink" Target="https://en.scratch-wiki.info/wiki/Scratch_1.2" TargetMode="External"/><Relationship Id="rId8" Type="http://schemas.openxmlformats.org/officeDocument/2006/relationships/hyperlink" Target="https://en.scratch-wiki.info/wiki/Scratch_1.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980000"/>
                </a:solidFill>
              </a:rPr>
              <a:t>Scratch and Gcompris </a:t>
            </a:r>
            <a:endParaRPr sz="4800">
              <a:solidFill>
                <a:srgbClr val="980000"/>
              </a:solidFill>
            </a:endParaRPr>
          </a:p>
        </p:txBody>
      </p:sp>
      <p:sp>
        <p:nvSpPr>
          <p:cNvPr id="55" name="Google Shape;55;p13"/>
          <p:cNvSpPr txBox="1"/>
          <p:nvPr>
            <p:ph idx="1" type="subTitle"/>
          </p:nvPr>
        </p:nvSpPr>
        <p:spPr>
          <a:xfrm>
            <a:off x="311700" y="2834125"/>
            <a:ext cx="8520600" cy="1266300"/>
          </a:xfrm>
          <a:prstGeom prst="rect">
            <a:avLst/>
          </a:prstGeom>
        </p:spPr>
        <p:txBody>
          <a:bodyPr anchorCtr="0" anchor="t" bIns="91425" lIns="91425" spcFirstLastPara="1" rIns="91425" wrap="square" tIns="91425">
            <a:noAutofit/>
          </a:bodyPr>
          <a:lstStyle/>
          <a:p>
            <a:pPr indent="-381000" lvl="0" marL="457200" rtl="0" algn="ctr">
              <a:spcBef>
                <a:spcPts val="0"/>
              </a:spcBef>
              <a:spcAft>
                <a:spcPts val="0"/>
              </a:spcAft>
              <a:buClr>
                <a:srgbClr val="000000"/>
              </a:buClr>
              <a:buSzPts val="2400"/>
              <a:buChar char="●"/>
            </a:pPr>
            <a:r>
              <a:rPr lang="en" sz="2400">
                <a:solidFill>
                  <a:srgbClr val="000000"/>
                </a:solidFill>
              </a:rPr>
              <a:t>A block based visual programming language</a:t>
            </a:r>
            <a:endParaRPr sz="2400">
              <a:solidFill>
                <a:srgbClr val="000000"/>
              </a:solidFill>
            </a:endParaRPr>
          </a:p>
          <a:p>
            <a:pPr indent="-381000" lvl="0" marL="457200" rtl="0" algn="ctr">
              <a:spcBef>
                <a:spcPts val="0"/>
              </a:spcBef>
              <a:spcAft>
                <a:spcPts val="0"/>
              </a:spcAft>
              <a:buClr>
                <a:srgbClr val="000000"/>
              </a:buClr>
              <a:buSzPts val="2400"/>
              <a:buFont typeface="Helvetica Neue"/>
              <a:buChar char="●"/>
            </a:pPr>
            <a:r>
              <a:rPr lang="en" sz="2400">
                <a:solidFill>
                  <a:srgbClr val="000000"/>
                </a:solidFill>
                <a:highlight>
                  <a:srgbClr val="FFFFFF"/>
                </a:highlight>
              </a:rPr>
              <a:t>educational software suite</a:t>
            </a:r>
            <a:endParaRPr sz="2400">
              <a:solidFill>
                <a:srgbClr val="000000"/>
              </a:solidFill>
            </a:endParaRPr>
          </a:p>
        </p:txBody>
      </p:sp>
      <p:pic>
        <p:nvPicPr>
          <p:cNvPr id="56" name="Google Shape;56;p13"/>
          <p:cNvPicPr preferRelativeResize="0"/>
          <p:nvPr/>
        </p:nvPicPr>
        <p:blipFill>
          <a:blip r:embed="rId3">
            <a:alphaModFix/>
          </a:blip>
          <a:stretch>
            <a:fillRect/>
          </a:stretch>
        </p:blipFill>
        <p:spPr>
          <a:xfrm>
            <a:off x="6177725" y="245275"/>
            <a:ext cx="2654575" cy="1634250"/>
          </a:xfrm>
          <a:prstGeom prst="rect">
            <a:avLst/>
          </a:prstGeom>
          <a:noFill/>
          <a:ln>
            <a:noFill/>
          </a:ln>
        </p:spPr>
      </p:pic>
      <p:pic>
        <p:nvPicPr>
          <p:cNvPr id="57" name="Google Shape;57;p13"/>
          <p:cNvPicPr preferRelativeResize="0"/>
          <p:nvPr/>
        </p:nvPicPr>
        <p:blipFill>
          <a:blip r:embed="rId4">
            <a:alphaModFix/>
          </a:blip>
          <a:stretch>
            <a:fillRect/>
          </a:stretch>
        </p:blipFill>
        <p:spPr>
          <a:xfrm>
            <a:off x="189638" y="537250"/>
            <a:ext cx="3990975" cy="114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Features of Scratch</a:t>
            </a:r>
            <a:endParaRPr>
              <a:solidFill>
                <a:srgbClr val="980000"/>
              </a:solidFill>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Char char="●"/>
            </a:pPr>
            <a:r>
              <a:rPr lang="en" sz="1200">
                <a:solidFill>
                  <a:srgbClr val="000000"/>
                </a:solidFill>
                <a:highlight>
                  <a:srgbClr val="FFFFFF"/>
                </a:highlight>
              </a:rPr>
              <a:t>Scratch has been completely rewritten in Adobe Flash for version 2.0 but still runs projects from older versions of Scratch.</a:t>
            </a:r>
            <a:endParaRPr sz="1200">
              <a:solidFill>
                <a:srgbClr val="000000"/>
              </a:solidFill>
              <a:highlight>
                <a:srgbClr val="FFFFFF"/>
              </a:highlight>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highlight>
                  <a:srgbClr val="FFFFFF"/>
                </a:highlight>
              </a:rPr>
              <a:t>It is still completely free and without ads. </a:t>
            </a:r>
            <a:endParaRPr sz="1200">
              <a:solidFill>
                <a:srgbClr val="000000"/>
              </a:solidFill>
              <a:highlight>
                <a:srgbClr val="FFFFFF"/>
              </a:highlight>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highlight>
                  <a:srgbClr val="FFFFFF"/>
                </a:highlight>
              </a:rPr>
              <a:t>Due to the new features and different programming language, Scratch 2.0 projects are saved in the </a:t>
            </a:r>
            <a:r>
              <a:rPr lang="en" sz="1200">
                <a:solidFill>
                  <a:srgbClr val="000000"/>
                </a:solidFill>
                <a:highlight>
                  <a:srgbClr val="F9F9F9"/>
                </a:highlight>
              </a:rPr>
              <a:t>.sb2</a:t>
            </a:r>
            <a:r>
              <a:rPr lang="en" sz="1200">
                <a:solidFill>
                  <a:srgbClr val="000000"/>
                </a:solidFill>
                <a:highlight>
                  <a:srgbClr val="FFFFFF"/>
                </a:highlight>
              </a:rPr>
              <a:t> format</a:t>
            </a:r>
            <a:endParaRPr sz="1200">
              <a:solidFill>
                <a:srgbClr val="000000"/>
              </a:solidFill>
              <a:highlight>
                <a:srgbClr val="FFFFFF"/>
              </a:highlight>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rPr>
              <a:t>It is primarily </a:t>
            </a:r>
            <a:r>
              <a:rPr lang="en" sz="1200">
                <a:solidFill>
                  <a:srgbClr val="000000"/>
                </a:solidFill>
                <a:uFill>
                  <a:noFill/>
                </a:uFill>
                <a:hlinkClick r:id="rId3"/>
              </a:rPr>
              <a:t>event-driven</a:t>
            </a:r>
            <a:r>
              <a:rPr lang="en" sz="1200">
                <a:solidFill>
                  <a:srgbClr val="000000"/>
                </a:solidFill>
              </a:rPr>
              <a:t>.</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rPr>
              <a:t>Scratch has </a:t>
            </a:r>
            <a:r>
              <a:rPr lang="en" sz="1200">
                <a:solidFill>
                  <a:srgbClr val="000000"/>
                </a:solidFill>
                <a:uFill>
                  <a:noFill/>
                </a:uFill>
                <a:hlinkClick r:id="rId4"/>
              </a:rPr>
              <a:t>variables</a:t>
            </a:r>
            <a:r>
              <a:rPr lang="en" sz="1200">
                <a:solidFill>
                  <a:srgbClr val="000000"/>
                </a:solidFill>
              </a:rPr>
              <a:t> and </a:t>
            </a:r>
            <a:r>
              <a:rPr lang="en" sz="1200">
                <a:solidFill>
                  <a:srgbClr val="000000"/>
                </a:solidFill>
                <a:uFill>
                  <a:noFill/>
                </a:uFill>
                <a:hlinkClick r:id="rId5"/>
              </a:rPr>
              <a:t>lists</a:t>
            </a:r>
            <a:r>
              <a:rPr lang="en" sz="1200">
                <a:solidFill>
                  <a:srgbClr val="000000"/>
                </a:solidFill>
              </a:rPr>
              <a:t> for data storage, and </a:t>
            </a:r>
            <a:r>
              <a:rPr lang="en" sz="1200">
                <a:solidFill>
                  <a:srgbClr val="000000"/>
                </a:solidFill>
                <a:uFill>
                  <a:noFill/>
                </a:uFill>
                <a:hlinkClick r:id="rId6"/>
              </a:rPr>
              <a:t>arrays</a:t>
            </a:r>
            <a:r>
              <a:rPr lang="en" sz="1200">
                <a:solidFill>
                  <a:srgbClr val="000000"/>
                </a:solidFill>
              </a:rPr>
              <a:t> can be replicated.</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rPr>
              <a:t>Scratch is </a:t>
            </a:r>
            <a:r>
              <a:rPr i="1" lang="en" sz="1200">
                <a:solidFill>
                  <a:srgbClr val="000000"/>
                </a:solidFill>
              </a:rPr>
              <a:t>not</a:t>
            </a:r>
            <a:r>
              <a:rPr lang="en" sz="1200">
                <a:solidFill>
                  <a:srgbClr val="000000"/>
                </a:solidFill>
              </a:rPr>
              <a:t> atomic in repetition, though that can be simulated with </a:t>
            </a:r>
            <a:r>
              <a:rPr lang="en" sz="1200">
                <a:solidFill>
                  <a:srgbClr val="000000"/>
                </a:solidFill>
                <a:uFill>
                  <a:noFill/>
                </a:uFill>
                <a:hlinkClick r:id="rId7"/>
              </a:rPr>
              <a:t>Single Frame</a:t>
            </a:r>
            <a:r>
              <a:rPr lang="en" sz="1200">
                <a:solidFill>
                  <a:srgbClr val="000000"/>
                </a:solidFill>
              </a:rPr>
              <a:t> programming.</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rPr>
              <a:t>Scratch 2.0 does support </a:t>
            </a:r>
            <a:r>
              <a:rPr lang="en" sz="1200">
                <a:solidFill>
                  <a:srgbClr val="000000"/>
                </a:solidFill>
                <a:uFill>
                  <a:noFill/>
                </a:uFill>
                <a:hlinkClick r:id="rId8"/>
              </a:rPr>
              <a:t>procedures</a:t>
            </a:r>
            <a:r>
              <a:rPr lang="en" sz="1200">
                <a:solidFill>
                  <a:srgbClr val="000000"/>
                </a:solidFill>
              </a:rPr>
              <a:t>, and </a:t>
            </a:r>
            <a:r>
              <a:rPr lang="en" sz="1200">
                <a:solidFill>
                  <a:srgbClr val="000000"/>
                </a:solidFill>
                <a:uFill>
                  <a:noFill/>
                </a:uFill>
                <a:hlinkClick r:id="rId9"/>
              </a:rPr>
              <a:t>recursion</a:t>
            </a:r>
            <a:r>
              <a:rPr lang="en" sz="1200">
                <a:solidFill>
                  <a:srgbClr val="000000"/>
                </a:solidFill>
              </a:rPr>
              <a:t>.</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rPr>
              <a:t>Scratch has many simplified </a:t>
            </a:r>
            <a:r>
              <a:rPr lang="en" sz="1200">
                <a:solidFill>
                  <a:srgbClr val="000000"/>
                </a:solidFill>
                <a:uFill>
                  <a:noFill/>
                </a:uFill>
                <a:hlinkClick r:id="rId10"/>
              </a:rPr>
              <a:t>casting</a:t>
            </a:r>
            <a:r>
              <a:rPr lang="en" sz="1200">
                <a:solidFill>
                  <a:srgbClr val="000000"/>
                </a:solidFill>
              </a:rPr>
              <a:t> rules. Data is not, however, first-class — you cannot have first-class lists, sprites, or procedures (lambda).</a:t>
            </a:r>
            <a:endParaRPr sz="1200">
              <a:solidFill>
                <a:srgbClr val="000000"/>
              </a:solidFill>
            </a:endParaRPr>
          </a:p>
          <a:p>
            <a:pPr indent="0" lvl="0" marL="914400" rtl="0" algn="l">
              <a:lnSpc>
                <a:spcPct val="150000"/>
              </a:lnSpc>
              <a:spcBef>
                <a:spcPts val="600"/>
              </a:spcBef>
              <a:spcAft>
                <a:spcPts val="0"/>
              </a:spcAft>
              <a:buNone/>
            </a:pPr>
            <a:r>
              <a:t/>
            </a:r>
            <a:endParaRPr sz="1200">
              <a:solidFill>
                <a:srgbClr val="000000"/>
              </a:solidFill>
            </a:endParaRPr>
          </a:p>
          <a:p>
            <a:pPr indent="0" lvl="0" marL="457200" rtl="0" algn="l">
              <a:lnSpc>
                <a:spcPct val="150000"/>
              </a:lnSpc>
              <a:spcBef>
                <a:spcPts val="0"/>
              </a:spcBef>
              <a:spcAft>
                <a:spcPts val="1600"/>
              </a:spcAft>
              <a:buNone/>
            </a:pPr>
            <a:r>
              <a:t/>
            </a:r>
            <a:endParaRPr sz="1200">
              <a:solidFill>
                <a:srgbClr val="000000"/>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GCompris</a:t>
            </a:r>
            <a:endParaRPr>
              <a:solidFill>
                <a:srgbClr val="980000"/>
              </a:solidFill>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highlight>
                  <a:srgbClr val="FFFFFF"/>
                </a:highlight>
              </a:rPr>
              <a:t>GCompris</a:t>
            </a:r>
            <a:r>
              <a:rPr lang="en" sz="1200">
                <a:solidFill>
                  <a:srgbClr val="000000"/>
                </a:solidFill>
                <a:highlight>
                  <a:srgbClr val="FFFFFF"/>
                </a:highlight>
              </a:rPr>
              <a:t> is a software suite comprising </a:t>
            </a:r>
            <a:r>
              <a:rPr lang="en" sz="1200">
                <a:solidFill>
                  <a:srgbClr val="000000"/>
                </a:solidFill>
                <a:highlight>
                  <a:srgbClr val="FFFFFF"/>
                </a:highlight>
                <a:uFill>
                  <a:noFill/>
                </a:uFill>
                <a:hlinkClick r:id="rId3"/>
              </a:rPr>
              <a:t>educational entertainment</a:t>
            </a:r>
            <a:r>
              <a:rPr lang="en" sz="1200">
                <a:solidFill>
                  <a:srgbClr val="000000"/>
                </a:solidFill>
                <a:highlight>
                  <a:srgbClr val="FFFFFF"/>
                </a:highlight>
              </a:rPr>
              <a:t> software for children aged 2 to 10.</a:t>
            </a:r>
            <a:endParaRPr baseline="30000" sz="1200">
              <a:solidFill>
                <a:srgbClr val="000000"/>
              </a:solidFill>
              <a:highlight>
                <a:srgbClr val="FFFFFF"/>
              </a:highlight>
            </a:endParaRPr>
          </a:p>
          <a:p>
            <a:pPr indent="0" lvl="0" marL="0" rtl="0" algn="l">
              <a:spcBef>
                <a:spcPts val="1600"/>
              </a:spcBef>
              <a:spcAft>
                <a:spcPts val="0"/>
              </a:spcAft>
              <a:buNone/>
            </a:pPr>
            <a:r>
              <a:rPr lang="en" sz="1200">
                <a:solidFill>
                  <a:srgbClr val="000000"/>
                </a:solidFill>
                <a:highlight>
                  <a:srgbClr val="FFFFFF"/>
                </a:highlight>
              </a:rPr>
              <a:t>GCompris was originally written in </a:t>
            </a:r>
            <a:r>
              <a:rPr lang="en" sz="1200">
                <a:solidFill>
                  <a:srgbClr val="000000"/>
                </a:solidFill>
                <a:highlight>
                  <a:srgbClr val="FFFFFF"/>
                </a:highlight>
                <a:uFill>
                  <a:noFill/>
                </a:uFill>
                <a:hlinkClick r:id="rId4"/>
              </a:rPr>
              <a:t>C</a:t>
            </a:r>
            <a:r>
              <a:rPr lang="en" sz="1200">
                <a:solidFill>
                  <a:srgbClr val="000000"/>
                </a:solidFill>
                <a:highlight>
                  <a:srgbClr val="FFFFFF"/>
                </a:highlight>
              </a:rPr>
              <a:t>and </a:t>
            </a:r>
            <a:r>
              <a:rPr lang="en" sz="1200">
                <a:solidFill>
                  <a:srgbClr val="000000"/>
                </a:solidFill>
                <a:highlight>
                  <a:srgbClr val="FFFFFF"/>
                </a:highlight>
                <a:uFill>
                  <a:noFill/>
                </a:uFill>
                <a:hlinkClick r:id="rId5"/>
              </a:rPr>
              <a:t>Python</a:t>
            </a:r>
            <a:r>
              <a:rPr lang="en" sz="1200">
                <a:solidFill>
                  <a:srgbClr val="000000"/>
                </a:solidFill>
                <a:highlight>
                  <a:srgbClr val="FFFFFF"/>
                </a:highlight>
              </a:rPr>
              <a:t> using the </a:t>
            </a:r>
            <a:r>
              <a:rPr lang="en" sz="1200">
                <a:solidFill>
                  <a:srgbClr val="000000"/>
                </a:solidFill>
                <a:highlight>
                  <a:srgbClr val="FFFFFF"/>
                </a:highlight>
                <a:uFill>
                  <a:noFill/>
                </a:uFill>
                <a:hlinkClick r:id="rId6"/>
              </a:rPr>
              <a:t>GTK+</a:t>
            </a:r>
            <a:r>
              <a:rPr lang="en" sz="1200">
                <a:solidFill>
                  <a:srgbClr val="000000"/>
                </a:solidFill>
                <a:highlight>
                  <a:srgbClr val="FFFFFF"/>
                </a:highlight>
              </a:rPr>
              <a:t> </a:t>
            </a:r>
            <a:r>
              <a:rPr lang="en" sz="1200">
                <a:solidFill>
                  <a:srgbClr val="000000"/>
                </a:solidFill>
                <a:highlight>
                  <a:srgbClr val="FFFFFF"/>
                </a:highlight>
                <a:uFill>
                  <a:noFill/>
                </a:uFill>
                <a:hlinkClick r:id="rId7"/>
              </a:rPr>
              <a:t>widget toolkit</a:t>
            </a:r>
            <a:r>
              <a:rPr lang="en" sz="1200">
                <a:solidFill>
                  <a:srgbClr val="000000"/>
                </a:solidFill>
                <a:highlight>
                  <a:srgbClr val="FFFFFF"/>
                </a:highlight>
              </a:rPr>
              <a:t>, but a rewrite in </a:t>
            </a:r>
            <a:r>
              <a:rPr lang="en" sz="1200">
                <a:solidFill>
                  <a:srgbClr val="000000"/>
                </a:solidFill>
                <a:highlight>
                  <a:srgbClr val="FFFFFF"/>
                </a:highlight>
                <a:uFill>
                  <a:noFill/>
                </a:uFill>
                <a:hlinkClick r:id="rId8"/>
              </a:rPr>
              <a:t>C++</a:t>
            </a:r>
            <a:r>
              <a:rPr lang="en" sz="1200">
                <a:solidFill>
                  <a:srgbClr val="000000"/>
                </a:solidFill>
                <a:highlight>
                  <a:srgbClr val="FFFFFF"/>
                </a:highlight>
              </a:rPr>
              <a:t> and </a:t>
            </a:r>
            <a:r>
              <a:rPr lang="en" sz="1200">
                <a:solidFill>
                  <a:srgbClr val="000000"/>
                </a:solidFill>
                <a:highlight>
                  <a:srgbClr val="FFFFFF"/>
                </a:highlight>
                <a:uFill>
                  <a:noFill/>
                </a:uFill>
                <a:hlinkClick r:id="rId9"/>
              </a:rPr>
              <a:t>QML</a:t>
            </a:r>
            <a:r>
              <a:rPr lang="en" sz="1200">
                <a:solidFill>
                  <a:srgbClr val="000000"/>
                </a:solidFill>
                <a:highlight>
                  <a:srgbClr val="FFFFFF"/>
                </a:highlight>
              </a:rPr>
              <a:t> using the </a:t>
            </a:r>
            <a:r>
              <a:rPr lang="en" sz="1200">
                <a:solidFill>
                  <a:srgbClr val="000000"/>
                </a:solidFill>
                <a:highlight>
                  <a:srgbClr val="FFFFFF"/>
                </a:highlight>
                <a:uFill>
                  <a:noFill/>
                </a:uFill>
                <a:hlinkClick r:id="rId10"/>
              </a:rPr>
              <a:t>Qt</a:t>
            </a:r>
            <a:r>
              <a:rPr lang="en" sz="1200">
                <a:solidFill>
                  <a:srgbClr val="000000"/>
                </a:solidFill>
                <a:highlight>
                  <a:srgbClr val="FFFFFF"/>
                </a:highlight>
              </a:rPr>
              <a:t> widget toolkit is since early 2014 in process. </a:t>
            </a:r>
            <a:endParaRPr sz="1200">
              <a:solidFill>
                <a:srgbClr val="000000"/>
              </a:solidFill>
              <a:highlight>
                <a:srgbClr val="FFFFFF"/>
              </a:highlight>
            </a:endParaRPr>
          </a:p>
          <a:p>
            <a:pPr indent="0" lvl="0" marL="0" rtl="0" algn="l">
              <a:spcBef>
                <a:spcPts val="1600"/>
              </a:spcBef>
              <a:spcAft>
                <a:spcPts val="0"/>
              </a:spcAft>
              <a:buNone/>
            </a:pPr>
            <a:r>
              <a:rPr lang="en" sz="1200">
                <a:solidFill>
                  <a:srgbClr val="000000"/>
                </a:solidFill>
                <a:highlight>
                  <a:srgbClr val="FFFFFF"/>
                </a:highlight>
              </a:rPr>
              <a:t>GCompris is </a:t>
            </a:r>
            <a:r>
              <a:rPr lang="en" sz="1200">
                <a:solidFill>
                  <a:srgbClr val="000000"/>
                </a:solidFill>
                <a:highlight>
                  <a:srgbClr val="FFFFFF"/>
                </a:highlight>
                <a:uFill>
                  <a:noFill/>
                </a:uFill>
                <a:hlinkClick r:id="rId11"/>
              </a:rPr>
              <a:t>free and open-source software</a:t>
            </a:r>
            <a:r>
              <a:rPr lang="en" sz="1200">
                <a:solidFill>
                  <a:srgbClr val="000000"/>
                </a:solidFill>
                <a:highlight>
                  <a:srgbClr val="FFFFFF"/>
                </a:highlight>
              </a:rPr>
              <a:t> subject to the requirements of the </a:t>
            </a:r>
            <a:r>
              <a:rPr lang="en" sz="1200">
                <a:solidFill>
                  <a:srgbClr val="000000"/>
                </a:solidFill>
                <a:highlight>
                  <a:srgbClr val="FFFFFF"/>
                </a:highlight>
                <a:uFill>
                  <a:noFill/>
                </a:uFill>
                <a:hlinkClick r:id="rId12"/>
              </a:rPr>
              <a:t>GNU General Public License</a:t>
            </a:r>
            <a:r>
              <a:rPr lang="en" sz="1200">
                <a:solidFill>
                  <a:srgbClr val="000000"/>
                </a:solidFill>
                <a:highlight>
                  <a:srgbClr val="FFFFFF"/>
                </a:highlight>
              </a:rPr>
              <a:t> version 3 and has been part of the </a:t>
            </a:r>
            <a:r>
              <a:rPr lang="en" sz="1200">
                <a:solidFill>
                  <a:srgbClr val="000000"/>
                </a:solidFill>
                <a:highlight>
                  <a:srgbClr val="FFFFFF"/>
                </a:highlight>
                <a:uFill>
                  <a:noFill/>
                </a:uFill>
                <a:hlinkClick r:id="rId13"/>
              </a:rPr>
              <a:t>GNU project</a:t>
            </a:r>
            <a:endParaRPr sz="1200">
              <a:solidFill>
                <a:srgbClr val="000000"/>
              </a:solidFill>
            </a:endParaRPr>
          </a:p>
          <a:p>
            <a:pPr indent="0" lvl="0" marL="0" rtl="0" algn="l">
              <a:spcBef>
                <a:spcPts val="1600"/>
              </a:spcBef>
              <a:spcAft>
                <a:spcPts val="0"/>
              </a:spcAft>
              <a:buNone/>
            </a:pPr>
            <a:r>
              <a:rPr lang="en" sz="1200">
                <a:solidFill>
                  <a:srgbClr val="000000"/>
                </a:solidFill>
              </a:rPr>
              <a:t>The name GCompris is a </a:t>
            </a:r>
            <a:r>
              <a:rPr lang="en" sz="1200">
                <a:solidFill>
                  <a:srgbClr val="000000"/>
                </a:solidFill>
                <a:uFill>
                  <a:noFill/>
                </a:uFill>
                <a:hlinkClick r:id="rId14"/>
              </a:rPr>
              <a:t>pun</a:t>
            </a:r>
            <a:r>
              <a:rPr lang="en" sz="1200">
                <a:solidFill>
                  <a:srgbClr val="000000"/>
                </a:solidFill>
              </a:rPr>
              <a:t>, in the </a:t>
            </a:r>
            <a:r>
              <a:rPr lang="en" sz="1200">
                <a:solidFill>
                  <a:srgbClr val="000000"/>
                </a:solidFill>
                <a:uFill>
                  <a:noFill/>
                </a:uFill>
                <a:hlinkClick r:id="rId15"/>
              </a:rPr>
              <a:t>French language</a:t>
            </a:r>
            <a:r>
              <a:rPr lang="en" sz="1200">
                <a:solidFill>
                  <a:srgbClr val="000000"/>
                </a:solidFill>
              </a:rPr>
              <a:t> is pronounced the same as the phrase "I have understood"</a:t>
            </a:r>
            <a:endParaRPr i="1" sz="1200">
              <a:solidFill>
                <a:srgbClr val="000000"/>
              </a:solidFill>
            </a:endParaRPr>
          </a:p>
          <a:p>
            <a:pPr indent="0" lvl="0" marL="0" rtl="0" algn="l">
              <a:spcBef>
                <a:spcPts val="600"/>
              </a:spcBef>
              <a:spcAft>
                <a:spcPts val="0"/>
              </a:spcAft>
              <a:buClr>
                <a:schemeClr val="dk1"/>
              </a:buClr>
              <a:buSzPts val="1100"/>
              <a:buFont typeface="Arial"/>
              <a:buNone/>
            </a:pPr>
            <a:r>
              <a:rPr lang="en" sz="1200">
                <a:solidFill>
                  <a:srgbClr val="000000"/>
                </a:solidFill>
              </a:rPr>
              <a:t>It is available for </a:t>
            </a:r>
            <a:r>
              <a:rPr lang="en" sz="1200">
                <a:solidFill>
                  <a:srgbClr val="000000"/>
                </a:solidFill>
                <a:uFill>
                  <a:noFill/>
                </a:uFill>
                <a:hlinkClick r:id="rId16"/>
              </a:rPr>
              <a:t>Linux</a:t>
            </a:r>
            <a:r>
              <a:rPr lang="en" sz="1200">
                <a:solidFill>
                  <a:srgbClr val="000000"/>
                </a:solidFill>
              </a:rPr>
              <a:t>, </a:t>
            </a:r>
            <a:r>
              <a:rPr lang="en" sz="1200">
                <a:solidFill>
                  <a:srgbClr val="000000"/>
                </a:solidFill>
                <a:uFill>
                  <a:noFill/>
                </a:uFill>
                <a:hlinkClick r:id="rId17"/>
              </a:rPr>
              <a:t>macOS</a:t>
            </a:r>
            <a:r>
              <a:rPr lang="en" sz="1200">
                <a:solidFill>
                  <a:srgbClr val="000000"/>
                </a:solidFill>
              </a:rPr>
              <a:t> and </a:t>
            </a:r>
            <a:r>
              <a:rPr lang="en" sz="1200">
                <a:solidFill>
                  <a:srgbClr val="000000"/>
                </a:solidFill>
                <a:uFill>
                  <a:noFill/>
                </a:uFill>
                <a:hlinkClick r:id="rId18"/>
              </a:rPr>
              <a:t>Windows</a:t>
            </a:r>
            <a:r>
              <a:rPr lang="en" sz="1200">
                <a:solidFill>
                  <a:srgbClr val="000000"/>
                </a:solidFill>
              </a:rPr>
              <a:t>. Binaries compiled for Microsoft Windows and macOS are distributed with a restricted number of activities; it is possible to access all the activities for a fee.</a:t>
            </a:r>
            <a:endParaRPr sz="1200">
              <a:solidFill>
                <a:srgbClr val="000000"/>
              </a:solidFill>
            </a:endParaRPr>
          </a:p>
          <a:p>
            <a:pPr indent="0" lvl="0" marL="0" rtl="0" algn="l">
              <a:spcBef>
                <a:spcPts val="600"/>
              </a:spcBef>
              <a:spcAft>
                <a:spcPts val="1600"/>
              </a:spcAft>
              <a:buNone/>
            </a:pPr>
            <a:r>
              <a:t/>
            </a:r>
            <a:endParaRPr sz="1200">
              <a:solidFill>
                <a:srgbClr val="000000"/>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Activities</a:t>
            </a:r>
            <a:r>
              <a:rPr lang="en">
                <a:solidFill>
                  <a:srgbClr val="980000"/>
                </a:solidFill>
              </a:rPr>
              <a:t> provided by GCompris</a:t>
            </a:r>
            <a:endParaRPr>
              <a:solidFill>
                <a:srgbClr val="980000"/>
              </a:solidFill>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200">
              <a:solidFill>
                <a:srgbClr val="222222"/>
              </a:solidFill>
            </a:endParaRPr>
          </a:p>
          <a:p>
            <a:pPr indent="-304800" lvl="0" marL="457200" rtl="0" algn="l">
              <a:lnSpc>
                <a:spcPct val="150000"/>
              </a:lnSpc>
              <a:spcBef>
                <a:spcPts val="600"/>
              </a:spcBef>
              <a:spcAft>
                <a:spcPts val="0"/>
              </a:spcAft>
              <a:buClr>
                <a:srgbClr val="222222"/>
              </a:buClr>
              <a:buSzPts val="1200"/>
              <a:buChar char="★"/>
            </a:pPr>
            <a:r>
              <a:rPr b="1" lang="en" sz="1200">
                <a:solidFill>
                  <a:srgbClr val="222222"/>
                </a:solidFill>
              </a:rPr>
              <a:t>Computer discovery:</a:t>
            </a:r>
            <a:r>
              <a:rPr lang="en" sz="1200">
                <a:solidFill>
                  <a:srgbClr val="222222"/>
                </a:solidFill>
              </a:rPr>
              <a:t> keyboard, mouse, different mouse gestures</a:t>
            </a:r>
            <a:endParaRPr sz="1200">
              <a:solidFill>
                <a:srgbClr val="222222"/>
              </a:solidFill>
            </a:endParaRPr>
          </a:p>
          <a:p>
            <a:pPr indent="-304800" lvl="0" marL="457200" rtl="0" algn="l">
              <a:lnSpc>
                <a:spcPct val="150000"/>
              </a:lnSpc>
              <a:spcBef>
                <a:spcPts val="0"/>
              </a:spcBef>
              <a:spcAft>
                <a:spcPts val="0"/>
              </a:spcAft>
              <a:buClr>
                <a:srgbClr val="222222"/>
              </a:buClr>
              <a:buSzPts val="1200"/>
              <a:buChar char="★"/>
            </a:pPr>
            <a:r>
              <a:rPr b="1" lang="en" sz="1200">
                <a:solidFill>
                  <a:srgbClr val="222222"/>
                </a:solidFill>
              </a:rPr>
              <a:t>Numeracy:</a:t>
            </a:r>
            <a:r>
              <a:rPr lang="en" sz="1200">
                <a:solidFill>
                  <a:srgbClr val="222222"/>
                </a:solidFill>
              </a:rPr>
              <a:t> table memory, enumeration, double entry table, mirror images</a:t>
            </a:r>
            <a:endParaRPr sz="1200">
              <a:solidFill>
                <a:srgbClr val="222222"/>
              </a:solidFill>
            </a:endParaRPr>
          </a:p>
          <a:p>
            <a:pPr indent="-304800" lvl="0" marL="457200" rtl="0" algn="l">
              <a:lnSpc>
                <a:spcPct val="150000"/>
              </a:lnSpc>
              <a:spcBef>
                <a:spcPts val="0"/>
              </a:spcBef>
              <a:spcAft>
                <a:spcPts val="0"/>
              </a:spcAft>
              <a:buClr>
                <a:srgbClr val="222222"/>
              </a:buClr>
              <a:buSzPts val="1200"/>
              <a:buChar char="★"/>
            </a:pPr>
            <a:r>
              <a:rPr b="1" lang="en" sz="1200">
                <a:solidFill>
                  <a:srgbClr val="222222"/>
                </a:solidFill>
              </a:rPr>
              <a:t>Science: </a:t>
            </a:r>
            <a:r>
              <a:rPr lang="en" sz="1200">
                <a:solidFill>
                  <a:srgbClr val="222222"/>
                </a:solidFill>
              </a:rPr>
              <a:t>the canal lock, the water cycle, the submarine, electric simulations</a:t>
            </a:r>
            <a:endParaRPr sz="1200">
              <a:solidFill>
                <a:srgbClr val="222222"/>
              </a:solidFill>
            </a:endParaRPr>
          </a:p>
          <a:p>
            <a:pPr indent="-304800" lvl="0" marL="457200" rtl="0" algn="l">
              <a:lnSpc>
                <a:spcPct val="150000"/>
              </a:lnSpc>
              <a:spcBef>
                <a:spcPts val="0"/>
              </a:spcBef>
              <a:spcAft>
                <a:spcPts val="0"/>
              </a:spcAft>
              <a:buClr>
                <a:srgbClr val="222222"/>
              </a:buClr>
              <a:buSzPts val="1200"/>
              <a:buChar char="★"/>
            </a:pPr>
            <a:r>
              <a:rPr b="1" lang="en" sz="1200">
                <a:solidFill>
                  <a:srgbClr val="222222"/>
                </a:solidFill>
              </a:rPr>
              <a:t>Geography: </a:t>
            </a:r>
            <a:r>
              <a:rPr lang="en" sz="1200">
                <a:solidFill>
                  <a:srgbClr val="222222"/>
                </a:solidFill>
              </a:rPr>
              <a:t>place the country on the map</a:t>
            </a:r>
            <a:endParaRPr sz="1200">
              <a:solidFill>
                <a:srgbClr val="222222"/>
              </a:solidFill>
            </a:endParaRPr>
          </a:p>
          <a:p>
            <a:pPr indent="-304800" lvl="0" marL="457200" rtl="0" algn="l">
              <a:lnSpc>
                <a:spcPct val="150000"/>
              </a:lnSpc>
              <a:spcBef>
                <a:spcPts val="0"/>
              </a:spcBef>
              <a:spcAft>
                <a:spcPts val="0"/>
              </a:spcAft>
              <a:buClr>
                <a:srgbClr val="222222"/>
              </a:buClr>
              <a:buSzPts val="1200"/>
              <a:buChar char="★"/>
            </a:pPr>
            <a:r>
              <a:rPr b="1" lang="en" sz="1200">
                <a:solidFill>
                  <a:srgbClr val="222222"/>
                </a:solidFill>
              </a:rPr>
              <a:t>Games:</a:t>
            </a:r>
            <a:r>
              <a:rPr lang="en" sz="1200">
                <a:solidFill>
                  <a:srgbClr val="222222"/>
                </a:solidFill>
              </a:rPr>
              <a:t> chess, memory, connect 4, oware, sudoku</a:t>
            </a:r>
            <a:endParaRPr sz="1200">
              <a:solidFill>
                <a:srgbClr val="222222"/>
              </a:solidFill>
            </a:endParaRPr>
          </a:p>
          <a:p>
            <a:pPr indent="-304800" lvl="0" marL="457200" rtl="0" algn="l">
              <a:lnSpc>
                <a:spcPct val="150000"/>
              </a:lnSpc>
              <a:spcBef>
                <a:spcPts val="0"/>
              </a:spcBef>
              <a:spcAft>
                <a:spcPts val="0"/>
              </a:spcAft>
              <a:buClr>
                <a:srgbClr val="222222"/>
              </a:buClr>
              <a:buSzPts val="1200"/>
              <a:buChar char="★"/>
            </a:pPr>
            <a:r>
              <a:rPr b="1" lang="en" sz="1200">
                <a:solidFill>
                  <a:srgbClr val="222222"/>
                </a:solidFill>
              </a:rPr>
              <a:t>Reading: </a:t>
            </a:r>
            <a:r>
              <a:rPr lang="en" sz="1200">
                <a:solidFill>
                  <a:srgbClr val="222222"/>
                </a:solidFill>
              </a:rPr>
              <a:t>reading practice</a:t>
            </a:r>
            <a:endParaRPr sz="1200">
              <a:solidFill>
                <a:srgbClr val="222222"/>
              </a:solidFill>
            </a:endParaRPr>
          </a:p>
          <a:p>
            <a:pPr indent="-304800" lvl="0" marL="457200" rtl="0" algn="l">
              <a:lnSpc>
                <a:spcPct val="150000"/>
              </a:lnSpc>
              <a:spcBef>
                <a:spcPts val="0"/>
              </a:spcBef>
              <a:spcAft>
                <a:spcPts val="0"/>
              </a:spcAft>
              <a:buClr>
                <a:srgbClr val="222222"/>
              </a:buClr>
              <a:buSzPts val="1200"/>
              <a:buChar char="★"/>
            </a:pPr>
            <a:r>
              <a:rPr b="1" lang="en" sz="1200">
                <a:solidFill>
                  <a:srgbClr val="222222"/>
                </a:solidFill>
              </a:rPr>
              <a:t>Other: </a:t>
            </a:r>
            <a:r>
              <a:rPr lang="en" sz="1200">
                <a:solidFill>
                  <a:srgbClr val="222222"/>
                </a:solidFill>
              </a:rPr>
              <a:t>learn to tell time, puzzle of famous paintings, vector drawing, cartoon making</a:t>
            </a:r>
            <a:endParaRPr sz="1200">
              <a:solidFill>
                <a:srgbClr val="222222"/>
              </a:solidFill>
            </a:endParaRPr>
          </a:p>
          <a:p>
            <a:pPr indent="0" lvl="0" marL="0" rtl="0" algn="l">
              <a:spcBef>
                <a:spcPts val="100"/>
              </a:spcBef>
              <a:spcAft>
                <a:spcPts val="160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History of GCompris</a:t>
            </a:r>
            <a:endParaRPr>
              <a:solidFill>
                <a:srgbClr val="980000"/>
              </a:solidFill>
            </a:endParaRPr>
          </a:p>
        </p:txBody>
      </p:sp>
      <p:sp>
        <p:nvSpPr>
          <p:cNvPr id="135" name="Google Shape;135;p25"/>
          <p:cNvSpPr txBox="1"/>
          <p:nvPr>
            <p:ph idx="1" type="body"/>
          </p:nvPr>
        </p:nvSpPr>
        <p:spPr>
          <a:xfrm>
            <a:off x="311700" y="11613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The first version of the game was made in 2000 by Bruno Coudoin, a French software engineer. Since the first release it was distributed freely on the Internet and was protected by the </a:t>
            </a:r>
            <a:r>
              <a:rPr lang="en" sz="1200">
                <a:solidFill>
                  <a:srgbClr val="980000"/>
                </a:solidFill>
                <a:highlight>
                  <a:srgbClr val="FFFFFF"/>
                </a:highlight>
                <a:uFill>
                  <a:noFill/>
                </a:uFill>
                <a:hlinkClick r:id="rId3"/>
              </a:rPr>
              <a:t>GNU General Public License</a:t>
            </a:r>
            <a:r>
              <a:rPr lang="en" sz="1200">
                <a:solidFill>
                  <a:srgbClr val="980000"/>
                </a:solidFill>
                <a:highlight>
                  <a:srgbClr val="FFFFFF"/>
                </a:highlight>
              </a:rPr>
              <a:t>. </a:t>
            </a:r>
            <a:endParaRPr sz="1200">
              <a:solidFill>
                <a:srgbClr val="980000"/>
              </a:solidFill>
              <a:highlight>
                <a:srgbClr val="FFFFFF"/>
              </a:highlight>
            </a:endParaRPr>
          </a:p>
          <a:p>
            <a:pPr indent="0" lvl="0" marL="0" rtl="0" algn="l">
              <a:spcBef>
                <a:spcPts val="1600"/>
              </a:spcBef>
              <a:spcAft>
                <a:spcPts val="0"/>
              </a:spcAft>
              <a:buNone/>
            </a:pPr>
            <a:r>
              <a:rPr lang="en" sz="1200">
                <a:solidFill>
                  <a:srgbClr val="980000"/>
                </a:solidFill>
                <a:highlight>
                  <a:srgbClr val="FFFFFF"/>
                </a:highlight>
              </a:rPr>
              <a:t>The motivation behind the development was to provide native educational application for Linux.</a:t>
            </a:r>
            <a:r>
              <a:rPr lang="en" sz="1200">
                <a:solidFill>
                  <a:srgbClr val="222222"/>
                </a:solidFill>
                <a:highlight>
                  <a:srgbClr val="FFFFFF"/>
                </a:highlight>
              </a:rPr>
              <a:t> Since then, the software has seen continuous improvements, in terms of graphics and number of activities, thanks to the help of many developers and graphic artists joining the project over the years.</a:t>
            </a:r>
            <a:endParaRPr sz="1200">
              <a:solidFill>
                <a:srgbClr val="222222"/>
              </a:solidFill>
              <a:highlight>
                <a:srgbClr val="FFFFFF"/>
              </a:highlight>
            </a:endParaRPr>
          </a:p>
          <a:p>
            <a:pPr indent="0" lvl="0" marL="0" rtl="0" algn="l">
              <a:spcBef>
                <a:spcPts val="1600"/>
              </a:spcBef>
              <a:spcAft>
                <a:spcPts val="0"/>
              </a:spcAft>
              <a:buClr>
                <a:schemeClr val="dk1"/>
              </a:buClr>
              <a:buSzPts val="1100"/>
              <a:buFont typeface="Arial"/>
              <a:buNone/>
            </a:pPr>
            <a:r>
              <a:rPr lang="en" sz="1200">
                <a:solidFill>
                  <a:srgbClr val="222222"/>
                </a:solidFill>
              </a:rPr>
              <a:t>There are two branches of GCompris; with released versions in each. </a:t>
            </a:r>
            <a:r>
              <a:rPr lang="en" sz="1200">
                <a:solidFill>
                  <a:srgbClr val="980000"/>
                </a:solidFill>
              </a:rPr>
              <a:t>The first, older of which is the GTK+ branch</a:t>
            </a:r>
            <a:r>
              <a:rPr lang="en" sz="1200">
                <a:solidFill>
                  <a:srgbClr val="FF0000"/>
                </a:solidFill>
              </a:rPr>
              <a:t> </a:t>
            </a:r>
            <a:r>
              <a:rPr lang="en" sz="1200">
                <a:solidFill>
                  <a:srgbClr val="222222"/>
                </a:solidFill>
              </a:rPr>
              <a:t>that contains 140 activities is now considered to be a legacy branch in maintenance mode, with no new development</a:t>
            </a:r>
            <a:r>
              <a:rPr baseline="30000" lang="en" sz="1200">
                <a:solidFill>
                  <a:srgbClr val="0B0080"/>
                </a:solidFill>
                <a:uFill>
                  <a:noFill/>
                </a:uFill>
                <a:hlinkClick r:id="rId4"/>
              </a:rPr>
              <a:t>[4]</a:t>
            </a:r>
            <a:r>
              <a:rPr lang="en" sz="1200">
                <a:solidFill>
                  <a:srgbClr val="222222"/>
                </a:solidFill>
              </a:rPr>
              <a:t>. The latest release of the GTK+ version is 15.10 of 18 Oct. 2015</a:t>
            </a:r>
            <a:r>
              <a:rPr baseline="30000" lang="en" sz="1200">
                <a:solidFill>
                  <a:srgbClr val="0B0080"/>
                </a:solidFill>
                <a:uFill>
                  <a:noFill/>
                </a:uFill>
                <a:hlinkClick r:id="rId5"/>
              </a:rPr>
              <a:t>[5]</a:t>
            </a:r>
            <a:r>
              <a:rPr lang="en" sz="1200">
                <a:solidFill>
                  <a:srgbClr val="222222"/>
                </a:solidFill>
              </a:rPr>
              <a:t>.</a:t>
            </a:r>
            <a:endParaRPr sz="1200">
              <a:solidFill>
                <a:srgbClr val="222222"/>
              </a:solidFill>
            </a:endParaRPr>
          </a:p>
          <a:p>
            <a:pPr indent="0" lvl="0" marL="0" rtl="0" algn="l">
              <a:spcBef>
                <a:spcPts val="600"/>
              </a:spcBef>
              <a:spcAft>
                <a:spcPts val="0"/>
              </a:spcAft>
              <a:buNone/>
            </a:pPr>
            <a:r>
              <a:rPr lang="en" sz="1200">
                <a:solidFill>
                  <a:srgbClr val="980000"/>
                </a:solidFill>
              </a:rPr>
              <a:t>The newer branch of Gcompris is completely rewritten using </a:t>
            </a:r>
            <a:r>
              <a:rPr lang="en" sz="1200">
                <a:solidFill>
                  <a:srgbClr val="980000"/>
                </a:solidFill>
                <a:uFill>
                  <a:noFill/>
                </a:uFill>
                <a:hlinkClick r:id="rId6"/>
              </a:rPr>
              <a:t>Qt Quick</a:t>
            </a:r>
            <a:r>
              <a:rPr lang="en" sz="1200">
                <a:solidFill>
                  <a:srgbClr val="980000"/>
                </a:solidFill>
              </a:rPr>
              <a:t>. </a:t>
            </a:r>
            <a:endParaRPr sz="1200">
              <a:solidFill>
                <a:srgbClr val="980000"/>
              </a:solidFill>
            </a:endParaRPr>
          </a:p>
          <a:p>
            <a:pPr indent="0" lvl="0" marL="0" rtl="0" algn="l">
              <a:spcBef>
                <a:spcPts val="600"/>
              </a:spcBef>
              <a:spcAft>
                <a:spcPts val="0"/>
              </a:spcAft>
              <a:buClr>
                <a:schemeClr val="dk1"/>
              </a:buClr>
              <a:buSzPts val="1100"/>
              <a:buFont typeface="Arial"/>
              <a:buNone/>
            </a:pPr>
            <a:r>
              <a:rPr lang="en" sz="1200">
                <a:solidFill>
                  <a:srgbClr val="980000"/>
                </a:solidFill>
              </a:rPr>
              <a:t>The current version is developed using </a:t>
            </a:r>
            <a:r>
              <a:rPr lang="en" sz="1200">
                <a:solidFill>
                  <a:srgbClr val="980000"/>
                </a:solidFill>
                <a:uFill>
                  <a:noFill/>
                </a:uFill>
                <a:hlinkClick r:id="rId7"/>
              </a:rPr>
              <a:t>JavaScript</a:t>
            </a:r>
            <a:r>
              <a:rPr lang="en" sz="1200">
                <a:solidFill>
                  <a:srgbClr val="980000"/>
                </a:solidFill>
              </a:rPr>
              <a:t>, QML and C++ languages. An Android and </a:t>
            </a:r>
            <a:r>
              <a:rPr lang="en" sz="1200">
                <a:solidFill>
                  <a:srgbClr val="980000"/>
                </a:solidFill>
                <a:uFill>
                  <a:noFill/>
                </a:uFill>
                <a:hlinkClick r:id="rId8"/>
              </a:rPr>
              <a:t>Raspberry Pi</a:t>
            </a:r>
            <a:r>
              <a:rPr lang="en" sz="1200">
                <a:solidFill>
                  <a:srgbClr val="980000"/>
                </a:solidFill>
              </a:rPr>
              <a:t> versions are available for download.</a:t>
            </a:r>
            <a:r>
              <a:rPr baseline="30000" lang="en" sz="1200">
                <a:solidFill>
                  <a:srgbClr val="980000"/>
                </a:solidFill>
                <a:uFill>
                  <a:noFill/>
                </a:uFill>
                <a:hlinkClick r:id="rId9"/>
              </a:rPr>
              <a:t>[7]</a:t>
            </a:r>
            <a:endParaRPr baseline="30000" sz="1200">
              <a:solidFill>
                <a:srgbClr val="980000"/>
              </a:solidFill>
              <a:uFill>
                <a:noFill/>
              </a:uFill>
              <a:hlinkClick r:id="rId10"/>
            </a:endParaRPr>
          </a:p>
          <a:p>
            <a:pPr indent="0" lvl="0" marL="0" rtl="0" algn="l">
              <a:spcBef>
                <a:spcPts val="600"/>
              </a:spcBef>
              <a:spcAft>
                <a:spcPts val="1600"/>
              </a:spcAft>
              <a:buNone/>
            </a:pPr>
            <a:r>
              <a:t/>
            </a:r>
            <a:endParaRPr sz="1200">
              <a:solidFill>
                <a:srgbClr val="222222"/>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Sample </a:t>
            </a:r>
            <a:r>
              <a:rPr lang="en">
                <a:solidFill>
                  <a:srgbClr val="980000"/>
                </a:solidFill>
              </a:rPr>
              <a:t>Activities</a:t>
            </a:r>
            <a:r>
              <a:rPr lang="en">
                <a:solidFill>
                  <a:srgbClr val="980000"/>
                </a:solidFill>
              </a:rPr>
              <a:t> </a:t>
            </a:r>
            <a:endParaRPr>
              <a:solidFill>
                <a:srgbClr val="980000"/>
              </a:solidFill>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2" name="Google Shape;142;p26"/>
          <p:cNvPicPr preferRelativeResize="0"/>
          <p:nvPr/>
        </p:nvPicPr>
        <p:blipFill>
          <a:blip r:embed="rId3">
            <a:alphaModFix/>
          </a:blip>
          <a:stretch>
            <a:fillRect/>
          </a:stretch>
        </p:blipFill>
        <p:spPr>
          <a:xfrm>
            <a:off x="311700" y="1152475"/>
            <a:ext cx="8520600" cy="3600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 name="Google Shape;149;p27"/>
          <p:cNvPicPr preferRelativeResize="0"/>
          <p:nvPr/>
        </p:nvPicPr>
        <p:blipFill>
          <a:blip r:embed="rId3">
            <a:alphaModFix/>
          </a:blip>
          <a:stretch>
            <a:fillRect/>
          </a:stretch>
        </p:blipFill>
        <p:spPr>
          <a:xfrm>
            <a:off x="257625" y="266500"/>
            <a:ext cx="8670226" cy="4743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6" name="Google Shape;156;p28"/>
          <p:cNvPicPr preferRelativeResize="0"/>
          <p:nvPr/>
        </p:nvPicPr>
        <p:blipFill>
          <a:blip r:embed="rId3">
            <a:alphaModFix/>
          </a:blip>
          <a:stretch>
            <a:fillRect/>
          </a:stretch>
        </p:blipFill>
        <p:spPr>
          <a:xfrm>
            <a:off x="311700" y="445025"/>
            <a:ext cx="8482876" cy="4343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highlight>
                  <a:srgbClr val="FFFFFF"/>
                </a:highlight>
              </a:rPr>
              <a:t>Learning stuffs for children</a:t>
            </a:r>
            <a:endParaRPr>
              <a:solidFill>
                <a:srgbClr val="980000"/>
              </a:solidFill>
              <a:highlight>
                <a:srgbClr val="FFFFFF"/>
              </a:highlight>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3" name="Google Shape;163;p29"/>
          <p:cNvPicPr preferRelativeResize="0"/>
          <p:nvPr/>
        </p:nvPicPr>
        <p:blipFill>
          <a:blip r:embed="rId3">
            <a:alphaModFix/>
          </a:blip>
          <a:stretch>
            <a:fillRect/>
          </a:stretch>
        </p:blipFill>
        <p:spPr>
          <a:xfrm>
            <a:off x="311700" y="1152475"/>
            <a:ext cx="8465125" cy="3614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How to install GCompris in windows</a:t>
            </a:r>
            <a:endParaRPr>
              <a:solidFill>
                <a:srgbClr val="980000"/>
              </a:solidFill>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 name="Google Shape;170;p30"/>
          <p:cNvPicPr preferRelativeResize="0"/>
          <p:nvPr/>
        </p:nvPicPr>
        <p:blipFill>
          <a:blip r:embed="rId3">
            <a:alphaModFix/>
          </a:blip>
          <a:stretch>
            <a:fillRect/>
          </a:stretch>
        </p:blipFill>
        <p:spPr>
          <a:xfrm>
            <a:off x="0" y="1017725"/>
            <a:ext cx="9144000" cy="3944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How to download GCompris in linux</a:t>
            </a:r>
            <a:endParaRPr>
              <a:solidFill>
                <a:srgbClr val="980000"/>
              </a:solidFill>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7" name="Google Shape;177;p31"/>
          <p:cNvPicPr preferRelativeResize="0"/>
          <p:nvPr/>
        </p:nvPicPr>
        <p:blipFill>
          <a:blip r:embed="rId3">
            <a:alphaModFix/>
          </a:blip>
          <a:stretch>
            <a:fillRect/>
          </a:stretch>
        </p:blipFill>
        <p:spPr>
          <a:xfrm>
            <a:off x="311700" y="1017725"/>
            <a:ext cx="8520600" cy="359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Scratch - What is it ?? </a:t>
            </a:r>
            <a:endParaRPr>
              <a:solidFill>
                <a:srgbClr val="980000"/>
              </a:solidFill>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highlight>
                  <a:srgbClr val="FFFFFF"/>
                </a:highlight>
                <a:latin typeface="Helvetica Neue"/>
                <a:ea typeface="Helvetica Neue"/>
                <a:cs typeface="Helvetica Neue"/>
                <a:sym typeface="Helvetica Neue"/>
              </a:rPr>
              <a:t>Scratch is a graphical programming language, developed by the Lifelong Kindergarten group at the Massachusetts Institute of Technology. </a:t>
            </a:r>
            <a:endParaRPr sz="1200">
              <a:solidFill>
                <a:srgbClr val="000000"/>
              </a:solidFill>
              <a:highlight>
                <a:srgbClr val="FFFFFF"/>
              </a:highlight>
              <a:latin typeface="Helvetica Neue"/>
              <a:ea typeface="Helvetica Neue"/>
              <a:cs typeface="Helvetica Neue"/>
              <a:sym typeface="Helvetica Neue"/>
            </a:endParaRPr>
          </a:p>
          <a:p>
            <a:pPr indent="0" lvl="0" marL="0" rtl="0" algn="l">
              <a:spcBef>
                <a:spcPts val="1600"/>
              </a:spcBef>
              <a:spcAft>
                <a:spcPts val="0"/>
              </a:spcAft>
              <a:buNone/>
            </a:pPr>
            <a:r>
              <a:rPr lang="en" sz="1200">
                <a:solidFill>
                  <a:srgbClr val="000000"/>
                </a:solidFill>
                <a:highlight>
                  <a:srgbClr val="FFFFFF"/>
                </a:highlight>
                <a:latin typeface="Helvetica Neue"/>
                <a:ea typeface="Helvetica Neue"/>
                <a:cs typeface="Helvetica Neue"/>
                <a:sym typeface="Helvetica Neue"/>
              </a:rPr>
              <a:t>Children can drag and combine code blocks to make a range of programs, including animations, stories, musical instruments and games. </a:t>
            </a:r>
            <a:endParaRPr sz="1200">
              <a:solidFill>
                <a:srgbClr val="000000"/>
              </a:solidFill>
              <a:highlight>
                <a:srgbClr val="FFFFFF"/>
              </a:highlight>
              <a:latin typeface="Helvetica Neue"/>
              <a:ea typeface="Helvetica Neue"/>
              <a:cs typeface="Helvetica Neue"/>
              <a:sym typeface="Helvetica Neue"/>
            </a:endParaRPr>
          </a:p>
          <a:p>
            <a:pPr indent="0" lvl="0" marL="0" rtl="0" algn="l">
              <a:lnSpc>
                <a:spcPct val="115000"/>
              </a:lnSpc>
              <a:spcBef>
                <a:spcPts val="1600"/>
              </a:spcBef>
              <a:spcAft>
                <a:spcPts val="0"/>
              </a:spcAft>
              <a:buNone/>
            </a:pPr>
            <a:r>
              <a:rPr lang="en" sz="1200">
                <a:solidFill>
                  <a:srgbClr val="000000"/>
                </a:solidFill>
                <a:latin typeface="Helvetica Neue"/>
                <a:ea typeface="Helvetica Neue"/>
                <a:cs typeface="Helvetica Neue"/>
                <a:sym typeface="Helvetica Neue"/>
              </a:rPr>
              <a:t>Scratch allows children to learn coding concepts and create interactive projects without needing to learn a text-based programming language. This means they won’t be slowed down by their keyboard skills or the ability to remember complex code.</a:t>
            </a:r>
            <a:endParaRPr sz="1200">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200">
                <a:solidFill>
                  <a:srgbClr val="000000"/>
                </a:solidFill>
                <a:latin typeface="Helvetica Neue"/>
                <a:ea typeface="Helvetica Neue"/>
                <a:cs typeface="Helvetica Neue"/>
                <a:sym typeface="Helvetica Neue"/>
              </a:rPr>
              <a:t>If children have a Scratch user account then projects can also be shared online with the Scratch community, giving children a real audience for their creations.</a:t>
            </a:r>
            <a:endParaRPr sz="1200">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200">
              <a:solidFill>
                <a:srgbClr val="000000"/>
              </a:solidFill>
              <a:latin typeface="Helvetica Neue"/>
              <a:ea typeface="Helvetica Neue"/>
              <a:cs typeface="Helvetica Neue"/>
              <a:sym typeface="Helvetica Neue"/>
            </a:endParaRPr>
          </a:p>
          <a:p>
            <a:pPr indent="0" lvl="0" marL="0" rtl="0" algn="ctr">
              <a:lnSpc>
                <a:spcPct val="115000"/>
              </a:lnSpc>
              <a:spcBef>
                <a:spcPts val="800"/>
              </a:spcBef>
              <a:spcAft>
                <a:spcPts val="0"/>
              </a:spcAft>
              <a:buClr>
                <a:schemeClr val="dk1"/>
              </a:buClr>
              <a:buSzPts val="1100"/>
              <a:buFont typeface="Arial"/>
              <a:buNone/>
            </a:pPr>
            <a:r>
              <a:rPr b="1" lang="en" sz="1200">
                <a:solidFill>
                  <a:srgbClr val="980000"/>
                </a:solidFill>
                <a:highlight>
                  <a:srgbClr val="FFFFFF"/>
                </a:highlight>
                <a:latin typeface="Helvetica Neue"/>
                <a:ea typeface="Helvetica Neue"/>
                <a:cs typeface="Helvetica Neue"/>
                <a:sym typeface="Helvetica Neue"/>
              </a:rPr>
              <a:t>Scratch can either be used online in a web browser, or downloaded and used offline</a:t>
            </a:r>
            <a:endParaRPr b="1" sz="1200">
              <a:solidFill>
                <a:srgbClr val="980000"/>
              </a:solidFill>
              <a:latin typeface="Helvetica Neue"/>
              <a:ea typeface="Helvetica Neue"/>
              <a:cs typeface="Helvetica Neue"/>
              <a:sym typeface="Helvetica Neue"/>
            </a:endParaRPr>
          </a:p>
          <a:p>
            <a:pPr indent="0" lvl="0" marL="0" rtl="0" algn="l">
              <a:spcBef>
                <a:spcPts val="800"/>
              </a:spcBef>
              <a:spcAft>
                <a:spcPts val="1600"/>
              </a:spcAft>
              <a:buNone/>
            </a:pPr>
            <a:r>
              <a:t/>
            </a:r>
            <a:endParaRPr sz="1200">
              <a:solidFill>
                <a:srgbClr val="000000"/>
              </a:solidFill>
              <a:highlight>
                <a:srgbClr val="FFFFFF"/>
              </a:highlight>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Scratch and GCompris -  A Quick Glance</a:t>
            </a:r>
            <a:endParaRPr>
              <a:solidFill>
                <a:srgbClr val="980000"/>
              </a:solidFill>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Scratch is an application cum programming language that will be useful for children to create their own interactive stories and animations. Scratch can be used in both online and offline modes </a:t>
            </a:r>
            <a:endParaRPr>
              <a:solidFill>
                <a:srgbClr val="000000"/>
              </a:solidFill>
            </a:endParaRPr>
          </a:p>
          <a:p>
            <a:pPr indent="-342900" lvl="0" marL="457200" rtl="0" algn="l">
              <a:lnSpc>
                <a:spcPct val="150000"/>
              </a:lnSpc>
              <a:spcBef>
                <a:spcPts val="0"/>
              </a:spcBef>
              <a:spcAft>
                <a:spcPts val="0"/>
              </a:spcAft>
              <a:buClr>
                <a:srgbClr val="333333"/>
              </a:buClr>
              <a:buSzPts val="1800"/>
              <a:buChar char="➢"/>
            </a:pPr>
            <a:r>
              <a:rPr lang="en">
                <a:solidFill>
                  <a:srgbClr val="333333"/>
                </a:solidFill>
              </a:rPr>
              <a:t>GCompris is a high quality educational software suite, including a large number of activities for children aged 2 to 10.Some of the activities are game orientated, but nonetheless still educational.</a:t>
            </a:r>
            <a:endParaRPr>
              <a:solidFill>
                <a:srgbClr val="333333"/>
              </a:solidFill>
            </a:endParaRPr>
          </a:p>
          <a:p>
            <a:pPr indent="0" lvl="0" marL="0" rtl="0" algn="l">
              <a:lnSpc>
                <a:spcPct val="150000"/>
              </a:lnSpc>
              <a:spcBef>
                <a:spcPts val="1600"/>
              </a:spcBef>
              <a:spcAft>
                <a:spcPts val="0"/>
              </a:spcAft>
              <a:buNone/>
            </a:pPr>
            <a:r>
              <a:t/>
            </a:r>
            <a:endParaRPr>
              <a:solidFill>
                <a:srgbClr val="333333"/>
              </a:solidFill>
            </a:endParaRPr>
          </a:p>
          <a:p>
            <a:pPr indent="0" lvl="0" marL="457200" rtl="0" algn="l">
              <a:spcBef>
                <a:spcPts val="1600"/>
              </a:spcBef>
              <a:spcAft>
                <a:spcPts val="1600"/>
              </a:spcAft>
              <a:buNone/>
            </a:pPr>
            <a:r>
              <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980000"/>
              </a:solidFill>
              <a:latin typeface="Comic Sans MS"/>
              <a:ea typeface="Comic Sans MS"/>
              <a:cs typeface="Comic Sans MS"/>
              <a:sym typeface="Comic Sans MS"/>
            </a:endParaRPr>
          </a:p>
          <a:p>
            <a:pPr indent="0" lvl="0" marL="0" rtl="0" algn="ctr">
              <a:spcBef>
                <a:spcPts val="1600"/>
              </a:spcBef>
              <a:spcAft>
                <a:spcPts val="1600"/>
              </a:spcAft>
              <a:buNone/>
            </a:pPr>
            <a:r>
              <a:rPr lang="en" sz="3600">
                <a:solidFill>
                  <a:srgbClr val="980000"/>
                </a:solidFill>
                <a:latin typeface="Comic Sans MS"/>
                <a:ea typeface="Comic Sans MS"/>
                <a:cs typeface="Comic Sans MS"/>
                <a:sym typeface="Comic Sans MS"/>
              </a:rPr>
              <a:t>THANK YOU</a:t>
            </a:r>
            <a:endParaRPr sz="3600">
              <a:solidFill>
                <a:srgbClr val="980000"/>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History of Scratch</a:t>
            </a:r>
            <a:endParaRPr>
              <a:solidFill>
                <a:srgbClr val="980000"/>
              </a:solidFill>
            </a:endParaRPr>
          </a:p>
        </p:txBody>
      </p:sp>
      <p:sp>
        <p:nvSpPr>
          <p:cNvPr id="69" name="Google Shape;69;p15"/>
          <p:cNvSpPr txBox="1"/>
          <p:nvPr>
            <p:ph idx="1" type="body"/>
          </p:nvPr>
        </p:nvSpPr>
        <p:spPr>
          <a:xfrm>
            <a:off x="311700" y="1125825"/>
            <a:ext cx="8520600" cy="3416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200">
                <a:solidFill>
                  <a:srgbClr val="000000"/>
                </a:solidFill>
              </a:rPr>
              <a:t>Scratch began development in 2003 and was released to the public in </a:t>
            </a:r>
            <a:r>
              <a:rPr lang="en" sz="1200">
                <a:solidFill>
                  <a:srgbClr val="000000"/>
                </a:solidFill>
                <a:uFill>
                  <a:noFill/>
                </a:uFill>
                <a:hlinkClick r:id="rId3"/>
              </a:rPr>
              <a:t>2007</a:t>
            </a:r>
            <a:r>
              <a:rPr lang="en" sz="1200">
                <a:solidFill>
                  <a:srgbClr val="000000"/>
                </a:solidFill>
              </a:rPr>
              <a:t>. </a:t>
            </a:r>
            <a:r>
              <a:rPr lang="en" sz="1200">
                <a:solidFill>
                  <a:srgbClr val="000000"/>
                </a:solidFill>
                <a:uFill>
                  <a:noFill/>
                </a:uFill>
                <a:hlinkClick r:id="rId4"/>
              </a:rPr>
              <a:t>Scratch 1.0</a:t>
            </a:r>
            <a:r>
              <a:rPr lang="en" sz="1200">
                <a:solidFill>
                  <a:srgbClr val="000000"/>
                </a:solidFill>
              </a:rPr>
              <a:t>, the first version, was very similar to </a:t>
            </a:r>
            <a:r>
              <a:rPr lang="en" sz="1200">
                <a:solidFill>
                  <a:srgbClr val="000000"/>
                </a:solidFill>
                <a:uFill>
                  <a:noFill/>
                </a:uFill>
                <a:hlinkClick r:id="rId5"/>
              </a:rPr>
              <a:t>Scratch 1.4</a:t>
            </a:r>
            <a:r>
              <a:rPr lang="en" sz="1200">
                <a:solidFill>
                  <a:srgbClr val="000000"/>
                </a:solidFill>
              </a:rPr>
              <a:t>. At that time, only the offline editor existed; the website was a small blog where projects could be uploaded and played. As Scratch grew, the website was made larger. </a:t>
            </a:r>
            <a:endParaRPr sz="1200">
              <a:solidFill>
                <a:srgbClr val="000000"/>
              </a:solidFill>
            </a:endParaRPr>
          </a:p>
          <a:p>
            <a:pPr indent="0" lvl="0" marL="0" rtl="0" algn="l">
              <a:spcBef>
                <a:spcPts val="600"/>
              </a:spcBef>
              <a:spcAft>
                <a:spcPts val="0"/>
              </a:spcAft>
              <a:buClr>
                <a:schemeClr val="dk1"/>
              </a:buClr>
              <a:buSzPts val="1100"/>
              <a:buFont typeface="Arial"/>
              <a:buNone/>
            </a:pPr>
            <a:r>
              <a:rPr lang="en" sz="1200">
                <a:solidFill>
                  <a:srgbClr val="000000"/>
                </a:solidFill>
                <a:uFill>
                  <a:noFill/>
                </a:uFill>
                <a:hlinkClick r:id="rId6"/>
              </a:rPr>
              <a:t>Scratch 1.1</a:t>
            </a:r>
            <a:r>
              <a:rPr lang="en" sz="1200">
                <a:solidFill>
                  <a:srgbClr val="000000"/>
                </a:solidFill>
              </a:rPr>
              <a:t>, </a:t>
            </a:r>
            <a:r>
              <a:rPr lang="en" sz="1200">
                <a:solidFill>
                  <a:srgbClr val="000000"/>
                </a:solidFill>
                <a:uFill>
                  <a:noFill/>
                </a:uFill>
                <a:hlinkClick r:id="rId7"/>
              </a:rPr>
              <a:t>Scratch 1.2</a:t>
            </a:r>
            <a:r>
              <a:rPr lang="en" sz="1200">
                <a:solidFill>
                  <a:srgbClr val="000000"/>
                </a:solidFill>
              </a:rPr>
              <a:t>, </a:t>
            </a:r>
            <a:r>
              <a:rPr lang="en" sz="1200">
                <a:solidFill>
                  <a:srgbClr val="000000"/>
                </a:solidFill>
                <a:uFill>
                  <a:noFill/>
                </a:uFill>
                <a:hlinkClick r:id="rId8"/>
              </a:rPr>
              <a:t>Scratch 1.3</a:t>
            </a:r>
            <a:r>
              <a:rPr lang="en" sz="1200">
                <a:solidFill>
                  <a:srgbClr val="000000"/>
                </a:solidFill>
              </a:rPr>
              <a:t>, and </a:t>
            </a:r>
            <a:r>
              <a:rPr lang="en" sz="1200">
                <a:solidFill>
                  <a:srgbClr val="000000"/>
                </a:solidFill>
                <a:uFill>
                  <a:noFill/>
                </a:uFill>
                <a:hlinkClick r:id="rId9"/>
              </a:rPr>
              <a:t>Scratch 1.4</a:t>
            </a:r>
            <a:r>
              <a:rPr lang="en" sz="1200">
                <a:solidFill>
                  <a:srgbClr val="000000"/>
                </a:solidFill>
              </a:rPr>
              <a:t> were released. At this point, Scratch had millions of users and projects, and a lot of new features.</a:t>
            </a:r>
            <a:endParaRPr sz="1200">
              <a:solidFill>
                <a:srgbClr val="000000"/>
              </a:solidFill>
            </a:endParaRPr>
          </a:p>
          <a:p>
            <a:pPr indent="0" lvl="0" marL="0" rtl="0" algn="l">
              <a:spcBef>
                <a:spcPts val="600"/>
              </a:spcBef>
              <a:spcAft>
                <a:spcPts val="0"/>
              </a:spcAft>
              <a:buClr>
                <a:schemeClr val="dk1"/>
              </a:buClr>
              <a:buSzPts val="1100"/>
              <a:buFont typeface="Arial"/>
              <a:buNone/>
            </a:pPr>
            <a:r>
              <a:rPr lang="en" sz="1200">
                <a:solidFill>
                  <a:srgbClr val="000000"/>
                </a:solidFill>
              </a:rPr>
              <a:t>Upon the release of </a:t>
            </a:r>
            <a:r>
              <a:rPr lang="en" sz="1200">
                <a:solidFill>
                  <a:srgbClr val="000000"/>
                </a:solidFill>
                <a:uFill>
                  <a:noFill/>
                </a:uFill>
                <a:hlinkClick r:id="rId10"/>
              </a:rPr>
              <a:t>Scratch 2.0</a:t>
            </a:r>
            <a:r>
              <a:rPr lang="en" sz="1200">
                <a:solidFill>
                  <a:srgbClr val="000000"/>
                </a:solidFill>
              </a:rPr>
              <a:t> in </a:t>
            </a:r>
            <a:r>
              <a:rPr lang="en" sz="1200">
                <a:solidFill>
                  <a:srgbClr val="000000"/>
                </a:solidFill>
                <a:uFill>
                  <a:noFill/>
                </a:uFill>
                <a:hlinkClick r:id="rId11"/>
              </a:rPr>
              <a:t>2013</a:t>
            </a:r>
            <a:r>
              <a:rPr lang="en" sz="1200">
                <a:solidFill>
                  <a:srgbClr val="000000"/>
                </a:solidFill>
              </a:rPr>
              <a:t>, the website and </a:t>
            </a:r>
            <a:r>
              <a:rPr lang="en" sz="1200">
                <a:solidFill>
                  <a:srgbClr val="000000"/>
                </a:solidFill>
                <a:uFill>
                  <a:noFill/>
                </a:uFill>
                <a:hlinkClick r:id="rId12"/>
              </a:rPr>
              <a:t>User Interface</a:t>
            </a:r>
            <a:r>
              <a:rPr lang="en" sz="1200">
                <a:solidFill>
                  <a:srgbClr val="000000"/>
                </a:solidFill>
              </a:rPr>
              <a:t> were changed. Scratch continued to grow, achieving 30 million users and projects. </a:t>
            </a:r>
            <a:r>
              <a:rPr lang="en" sz="1200">
                <a:solidFill>
                  <a:srgbClr val="000000"/>
                </a:solidFill>
                <a:uFill>
                  <a:noFill/>
                </a:uFill>
                <a:hlinkClick r:id="rId13"/>
              </a:rPr>
              <a:t>Scratch 3.0</a:t>
            </a:r>
            <a:r>
              <a:rPr lang="en" sz="1200">
                <a:solidFill>
                  <a:srgbClr val="000000"/>
                </a:solidFill>
              </a:rPr>
              <a:t> was released in </a:t>
            </a:r>
            <a:r>
              <a:rPr lang="en" sz="1200">
                <a:solidFill>
                  <a:srgbClr val="000000"/>
                </a:solidFill>
                <a:uFill>
                  <a:noFill/>
                </a:uFill>
                <a:hlinkClick r:id="rId14"/>
              </a:rPr>
              <a:t>2019</a:t>
            </a:r>
            <a:r>
              <a:rPr lang="en" sz="1200">
                <a:solidFill>
                  <a:srgbClr val="000000"/>
                </a:solidFill>
              </a:rPr>
              <a:t>.</a:t>
            </a:r>
            <a:endParaRPr sz="1200">
              <a:solidFill>
                <a:srgbClr val="000000"/>
              </a:solidFill>
            </a:endParaRPr>
          </a:p>
          <a:p>
            <a:pPr indent="0" lvl="0" marL="0" rtl="0" algn="l">
              <a:lnSpc>
                <a:spcPct val="100000"/>
              </a:lnSpc>
              <a:spcBef>
                <a:spcPts val="600"/>
              </a:spcBef>
              <a:spcAft>
                <a:spcPts val="0"/>
              </a:spcAft>
              <a:buNone/>
            </a:pPr>
            <a:r>
              <a:t/>
            </a:r>
            <a:endParaRPr b="1" sz="1600">
              <a:solidFill>
                <a:schemeClr val="dk1"/>
              </a:solidFill>
              <a:highlight>
                <a:srgbClr val="FFFFFF"/>
              </a:highlight>
              <a:latin typeface="Helvetica Neue"/>
              <a:ea typeface="Helvetica Neue"/>
              <a:cs typeface="Helvetica Neue"/>
              <a:sym typeface="Helvetica Neue"/>
            </a:endParaRPr>
          </a:p>
          <a:p>
            <a:pPr indent="0" lvl="0" marL="0" rtl="0" algn="l">
              <a:lnSpc>
                <a:spcPct val="100000"/>
              </a:lnSpc>
              <a:spcBef>
                <a:spcPts val="1700"/>
              </a:spcBef>
              <a:spcAft>
                <a:spcPts val="0"/>
              </a:spcAft>
              <a:buNone/>
            </a:pPr>
            <a:r>
              <a:rPr b="1" lang="en" sz="1600">
                <a:solidFill>
                  <a:srgbClr val="980000"/>
                </a:solidFill>
                <a:highlight>
                  <a:srgbClr val="FFFFFF"/>
                </a:highlight>
                <a:latin typeface="Helvetica Neue"/>
                <a:ea typeface="Helvetica Neue"/>
                <a:cs typeface="Helvetica Neue"/>
                <a:sym typeface="Helvetica Neue"/>
              </a:rPr>
              <a:t>Origin of the Word</a:t>
            </a:r>
            <a:endParaRPr b="1" sz="1600">
              <a:solidFill>
                <a:srgbClr val="980000"/>
              </a:solidFill>
              <a:highlight>
                <a:srgbClr val="FFFFFF"/>
              </a:highlight>
              <a:latin typeface="Helvetica Neue"/>
              <a:ea typeface="Helvetica Neue"/>
              <a:cs typeface="Helvetica Neue"/>
              <a:sym typeface="Helvetica Neue"/>
            </a:endParaRPr>
          </a:p>
          <a:p>
            <a:pPr indent="0" lvl="0" marL="0" rtl="0" algn="l">
              <a:lnSpc>
                <a:spcPct val="115000"/>
              </a:lnSpc>
              <a:spcBef>
                <a:spcPts val="1700"/>
              </a:spcBef>
              <a:spcAft>
                <a:spcPts val="0"/>
              </a:spcAft>
              <a:buNone/>
            </a:pPr>
            <a:r>
              <a:rPr lang="en" sz="1200">
                <a:solidFill>
                  <a:schemeClr val="dk1"/>
                </a:solidFill>
                <a:highlight>
                  <a:srgbClr val="FFFFFF"/>
                </a:highlight>
              </a:rPr>
              <a:t>“</a:t>
            </a:r>
            <a:r>
              <a:rPr lang="en" sz="1200">
                <a:solidFill>
                  <a:schemeClr val="dk1"/>
                </a:solidFill>
                <a:highlight>
                  <a:srgbClr val="FFFFFF"/>
                </a:highlight>
              </a:rPr>
              <a:t>Scratch" was used as the title for The Lifelong Kindergarten Group's programming language, as it is to do with "scratching" referring to music.</a:t>
            </a:r>
            <a:endParaRPr b="1" sz="1200">
              <a:solidFill>
                <a:schemeClr val="dk1"/>
              </a:solidFill>
              <a:highlight>
                <a:srgbClr val="FFFFFF"/>
              </a:highlight>
            </a:endParaRPr>
          </a:p>
          <a:p>
            <a:pPr indent="0" lvl="0" marL="0" rtl="0" algn="l">
              <a:lnSpc>
                <a:spcPct val="170000"/>
              </a:lnSpc>
              <a:spcBef>
                <a:spcPts val="1700"/>
              </a:spcBef>
              <a:spcAft>
                <a:spcPts val="170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How Scratch looks…?</a:t>
            </a:r>
            <a:endParaRPr>
              <a:solidFill>
                <a:srgbClr val="980000"/>
              </a:solidFill>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 name="Google Shape;76;p16"/>
          <p:cNvPicPr preferRelativeResize="0"/>
          <p:nvPr/>
        </p:nvPicPr>
        <p:blipFill>
          <a:blip r:embed="rId3">
            <a:alphaModFix/>
          </a:blip>
          <a:stretch>
            <a:fillRect/>
          </a:stretch>
        </p:blipFill>
        <p:spPr>
          <a:xfrm>
            <a:off x="311700" y="1152475"/>
            <a:ext cx="8520601" cy="3893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Pallets</a:t>
            </a:r>
            <a:endParaRPr>
              <a:solidFill>
                <a:srgbClr val="980000"/>
              </a:solidFill>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 name="Google Shape;83;p17"/>
          <p:cNvPicPr preferRelativeResize="0"/>
          <p:nvPr/>
        </p:nvPicPr>
        <p:blipFill>
          <a:blip r:embed="rId3">
            <a:alphaModFix/>
          </a:blip>
          <a:stretch>
            <a:fillRect/>
          </a:stretch>
        </p:blipFill>
        <p:spPr>
          <a:xfrm>
            <a:off x="355325" y="1152475"/>
            <a:ext cx="8476976" cy="3416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Example : Say hello !!!</a:t>
            </a:r>
            <a:endParaRPr>
              <a:solidFill>
                <a:srgbClr val="980000"/>
              </a:solidFill>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311700" y="1152475"/>
            <a:ext cx="8520599" cy="360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Turn and rotate</a:t>
            </a:r>
            <a:endParaRPr>
              <a:solidFill>
                <a:srgbClr val="980000"/>
              </a:solidFill>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7" name="Google Shape;97;p19"/>
          <p:cNvPicPr preferRelativeResize="0"/>
          <p:nvPr/>
        </p:nvPicPr>
        <p:blipFill>
          <a:blip r:embed="rId3">
            <a:alphaModFix/>
          </a:blip>
          <a:stretch>
            <a:fillRect/>
          </a:stretch>
        </p:blipFill>
        <p:spPr>
          <a:xfrm>
            <a:off x="311700" y="1152475"/>
            <a:ext cx="8520599" cy="3623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How it works</a:t>
            </a:r>
            <a:endParaRPr>
              <a:solidFill>
                <a:srgbClr val="980000"/>
              </a:solidFill>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When ever the green flag is clicked </a:t>
            </a:r>
            <a:r>
              <a:rPr lang="en" sz="1400">
                <a:solidFill>
                  <a:srgbClr val="980000"/>
                </a:solidFill>
              </a:rPr>
              <a:t>(event)</a:t>
            </a:r>
            <a:r>
              <a:rPr lang="en" sz="1400">
                <a:solidFill>
                  <a:srgbClr val="000000"/>
                </a:solidFill>
              </a:rPr>
              <a:t> the spinter says hello </a:t>
            </a:r>
            <a:r>
              <a:rPr lang="en" sz="1400">
                <a:solidFill>
                  <a:srgbClr val="980000"/>
                </a:solidFill>
              </a:rPr>
              <a:t>(look) </a:t>
            </a:r>
            <a:r>
              <a:rPr lang="en" sz="1400">
                <a:solidFill>
                  <a:srgbClr val="000000"/>
                </a:solidFill>
              </a:rPr>
              <a:t>and a controlling loop runs that moves the spinter 10 steps ahead and turns it into 15 degree</a:t>
            </a:r>
            <a:endParaRPr sz="1400">
              <a:solidFill>
                <a:srgbClr val="000000"/>
              </a:solidFill>
            </a:endParaRPr>
          </a:p>
        </p:txBody>
      </p:sp>
      <p:pic>
        <p:nvPicPr>
          <p:cNvPr id="104" name="Google Shape;104;p20"/>
          <p:cNvPicPr preferRelativeResize="0"/>
          <p:nvPr/>
        </p:nvPicPr>
        <p:blipFill>
          <a:blip r:embed="rId3">
            <a:alphaModFix/>
          </a:blip>
          <a:stretch>
            <a:fillRect/>
          </a:stretch>
        </p:blipFill>
        <p:spPr>
          <a:xfrm>
            <a:off x="2105025" y="1962400"/>
            <a:ext cx="4933950" cy="226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Start your work by downloading scratch….!!</a:t>
            </a:r>
            <a:endParaRPr>
              <a:solidFill>
                <a:srgbClr val="980000"/>
              </a:solidFill>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1" name="Google Shape;111;p21"/>
          <p:cNvPicPr preferRelativeResize="0"/>
          <p:nvPr/>
        </p:nvPicPr>
        <p:blipFill>
          <a:blip r:embed="rId3">
            <a:alphaModFix/>
          </a:blip>
          <a:stretch>
            <a:fillRect/>
          </a:stretch>
        </p:blipFill>
        <p:spPr>
          <a:xfrm>
            <a:off x="515250" y="1017725"/>
            <a:ext cx="7630852" cy="374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